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1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22.xml" ContentType="application/vnd.openxmlformats-officedocument.presentationml.notesSlide+xml"/>
  <Override PartName="/ppt/comments/comment3.xml" ContentType="application/vnd.openxmlformats-officedocument.presentationml.comments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3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87" r:id="rId12"/>
    <p:sldId id="286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山口佳輝" initials="" lastIdx="4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A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5ED6FC6-0763-489D-850D-F58B74A6D046}">
  <a:tblStyle styleId="{55ED6FC6-0763-489D-850D-F58B74A6D04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3" d="100"/>
          <a:sy n="53" d="100"/>
        </p:scale>
        <p:origin x="1026" y="6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2-06-29T00:46:22.563" idx="1">
    <p:pos x="6000" y="0"/>
    <p:text>食事記録の画像はアニメーションをつけてほしい</p:text>
  </p:cm>
  <p:cm authorId="0" dt="2022-06-29T00:46:22.563" idx="2">
    <p:pos x="6000" y="0"/>
    <p:text>表示して、消すようなもの</p:tex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2-06-28T04:24:38.064" idx="3">
    <p:pos x="6000" y="0"/>
    <p:text>どこに何を足す→1番目のアニメーション
クローン→2番目
矢印→3番目</p:tex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2-06-28T04:25:40.994" idx="4">
    <p:pos x="6000" y="0"/>
    <p:text>指定→1番目のアニメーション
削除→2番目
矢印→3番目</p:tex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34ce9c817d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134ce9c817d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39fa64b433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139fa64b433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>
              <a:solidFill>
                <a:srgbClr val="666666"/>
              </a:solidFill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134ce9c817d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134ce9c817d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34ce9c817d_1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134ce9c817d_1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34ce9c817d_1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134ce9c817d_1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34ce9c817d_1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134ce9c817d_1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34d3c9aafb_4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134d3c9aafb_4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134e1998cff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134e1998cff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34e1998cff_2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134e1998cff_2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34d3c9aafb_4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134d3c9aafb_4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34ce9c817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34ce9c817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4ce9c817d_1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4ce9c817d_1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34d3c9aafb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134d3c9aafb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134d3c9aafb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134d3c9aafb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34ce9c817d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134ce9c817d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139fa64b433_4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139fa64b433_4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34ce9c817d_1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134ce9c817d_1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134ce9c817d_1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134ce9c817d_1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700"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139fa64b433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139fa64b433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134ce9c817d_1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134ce9c817d_1_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134ce9c817d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134ce9c817d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134ce9c817d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134ce9c817d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139fa64b433_2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139fa64b433_2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139fa64b433_2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139fa64b433_2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34ce9c817d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134ce9c817d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39fa64b433_2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139fa64b433_2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39fa64b433_2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139fa64b433_2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5" Type="http://schemas.openxmlformats.org/officeDocument/2006/relationships/comments" Target="../comments/comment1.xml"/><Relationship Id="rId4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5" Type="http://schemas.openxmlformats.org/officeDocument/2006/relationships/comments" Target="../comments/comment2.xml"/><Relationship Id="rId4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5" Type="http://schemas.openxmlformats.org/officeDocument/2006/relationships/comments" Target="../comments/comment3.xml"/><Relationship Id="rId4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b="1" dirty="0">
                <a:solidFill>
                  <a:srgbClr val="FF9900"/>
                </a:solidFill>
                <a:latin typeface="Meiryo"/>
                <a:ea typeface="Meiryo"/>
                <a:cs typeface="Meiryo"/>
                <a:sym typeface="Meiryo"/>
              </a:rPr>
              <a:t>Webアプリケーション開発発表</a:t>
            </a:r>
            <a:endParaRPr b="1" dirty="0">
              <a:solidFill>
                <a:srgbClr val="FF9900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3183300"/>
            <a:ext cx="8520600" cy="15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3232" dirty="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C-4　3SFY</a:t>
            </a:r>
            <a:endParaRPr sz="3232"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dirty="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落合大輔、工藤愛恵、富濱瞳、目黒真樹子、山口佳輝</a:t>
            </a:r>
            <a:endParaRPr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2"/>
          <p:cNvSpPr txBox="1">
            <a:spLocks noGrp="1"/>
          </p:cNvSpPr>
          <p:nvPr>
            <p:ph type="title"/>
          </p:nvPr>
        </p:nvSpPr>
        <p:spPr>
          <a:xfrm>
            <a:off x="1274577" y="2285400"/>
            <a:ext cx="659484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-JP" altLang="en-US" sz="5000" b="1" dirty="0">
                <a:latin typeface="Meiryo"/>
                <a:ea typeface="Meiryo"/>
                <a:cs typeface="Meiryo"/>
                <a:sym typeface="Meiryo"/>
              </a:rPr>
              <a:t>デモンストレーション</a:t>
            </a:r>
            <a:endParaRPr lang="ja-JP" altLang="en-US" sz="5000" b="1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日々の記録 編集V3">
            <a:hlinkClick r:id="" action="ppaction://media"/>
            <a:extLst>
              <a:ext uri="{FF2B5EF4-FFF2-40B4-BE49-F238E27FC236}">
                <a16:creationId xmlns:a16="http://schemas.microsoft.com/office/drawing/2014/main" id="{F8A0AE62-7772-639F-2648-B5B019A5F3B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332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761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レシピ関連の機能説明 編集V1">
            <a:hlinkClick r:id="" action="ppaction://media"/>
            <a:extLst>
              <a:ext uri="{FF2B5EF4-FFF2-40B4-BE49-F238E27FC236}">
                <a16:creationId xmlns:a16="http://schemas.microsoft.com/office/drawing/2014/main" id="{EA57EE35-193E-2A59-D535-4F281D23111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708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545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5"/>
          <p:cNvSpPr txBox="1">
            <a:spLocks noGrp="1"/>
          </p:cNvSpPr>
          <p:nvPr>
            <p:ph type="title"/>
          </p:nvPr>
        </p:nvSpPr>
        <p:spPr>
          <a:xfrm>
            <a:off x="311700" y="2033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3500" dirty="0">
                <a:latin typeface="Meiryo"/>
                <a:ea typeface="Meiryo"/>
                <a:cs typeface="Meiryo"/>
                <a:sym typeface="Meiryo"/>
              </a:rPr>
              <a:t>工夫点＆苦労した点</a:t>
            </a:r>
            <a:r>
              <a:rPr lang="ja-JP" altLang="en-US" sz="3500" dirty="0">
                <a:latin typeface="Meiryo"/>
                <a:ea typeface="Meiryo"/>
                <a:cs typeface="Meiryo"/>
                <a:sym typeface="Meiryo"/>
              </a:rPr>
              <a:t>（工藤・目黒）</a:t>
            </a:r>
            <a:endParaRPr sz="3500" dirty="0"/>
          </a:p>
        </p:txBody>
      </p:sp>
      <p:pic>
        <p:nvPicPr>
          <p:cNvPr id="146" name="Google Shape;146;p25"/>
          <p:cNvPicPr preferRelativeResize="0"/>
          <p:nvPr/>
        </p:nvPicPr>
        <p:blipFill rotWithShape="1">
          <a:blip r:embed="rId3">
            <a:alphaModFix/>
          </a:blip>
          <a:srcRect l="23276" t="26018" r="22236" b="2029"/>
          <a:stretch/>
        </p:blipFill>
        <p:spPr>
          <a:xfrm>
            <a:off x="5432612" y="907332"/>
            <a:ext cx="3399688" cy="2653449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5"/>
          <p:cNvSpPr txBox="1"/>
          <p:nvPr/>
        </p:nvSpPr>
        <p:spPr>
          <a:xfrm>
            <a:off x="6174890" y="3692113"/>
            <a:ext cx="2207038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dirty="0">
                <a:latin typeface="メイリオ" panose="020B0604030504040204" pitchFamily="50" charset="-128"/>
                <a:ea typeface="メイリオ" panose="020B0604030504040204" pitchFamily="50" charset="-128"/>
              </a:rPr>
              <a:t>例:レシピ追加の確認用ウィンドウ</a:t>
            </a:r>
            <a:endParaRPr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48" name="Google Shape;148;p25"/>
          <p:cNvSpPr txBox="1"/>
          <p:nvPr/>
        </p:nvSpPr>
        <p:spPr>
          <a:xfrm>
            <a:off x="311700" y="1964125"/>
            <a:ext cx="5716500" cy="2957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7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苦労した点</a:t>
            </a:r>
            <a:endParaRPr sz="1700" b="1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chemeClr val="dk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1700" dirty="0">
                <a:solidFill>
                  <a:schemeClr val="dk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・講義で取り扱っていない機能を実装</a:t>
            </a:r>
            <a:endParaRPr sz="17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7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解決方法</a:t>
            </a:r>
            <a:endParaRPr sz="1700" b="1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b="1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17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・サイトで情報収集、仕様を理解、それらをアレンジ</a:t>
            </a:r>
            <a:endParaRPr sz="17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17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・原因特定　</a:t>
            </a:r>
            <a:r>
              <a:rPr lang="ja" sz="1700" dirty="0">
                <a:solidFill>
                  <a:schemeClr val="dk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デバッグの利用</a:t>
            </a:r>
            <a:endParaRPr sz="17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17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・処理の細分化して、構造を分かりやすくする</a:t>
            </a:r>
            <a:endParaRPr sz="1700" dirty="0">
              <a:solidFill>
                <a:srgbClr val="666666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49" name="Google Shape;149;p25"/>
          <p:cNvSpPr txBox="1"/>
          <p:nvPr/>
        </p:nvSpPr>
        <p:spPr>
          <a:xfrm>
            <a:off x="361175" y="880163"/>
            <a:ext cx="43875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7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モーダルウィンドウ(ポップアップ画面)</a:t>
            </a:r>
            <a:endParaRPr sz="1700" b="1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6"/>
          <p:cNvSpPr txBox="1">
            <a:spLocks noGrp="1"/>
          </p:cNvSpPr>
          <p:nvPr>
            <p:ph type="title"/>
          </p:nvPr>
        </p:nvSpPr>
        <p:spPr>
          <a:xfrm>
            <a:off x="311700" y="2167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3500" dirty="0">
                <a:latin typeface="Meiryo"/>
                <a:ea typeface="Meiryo"/>
                <a:cs typeface="Meiryo"/>
                <a:sym typeface="Meiryo"/>
              </a:rPr>
              <a:t>工夫点＆苦労した点</a:t>
            </a:r>
            <a:r>
              <a:rPr lang="ja-JP" altLang="en-US" sz="3500" dirty="0">
                <a:latin typeface="Meiryo"/>
                <a:ea typeface="Meiryo"/>
                <a:cs typeface="Meiryo"/>
                <a:sym typeface="Meiryo"/>
              </a:rPr>
              <a:t>（富濱）</a:t>
            </a:r>
            <a:endParaRPr sz="3500" dirty="0"/>
          </a:p>
        </p:txBody>
      </p:sp>
      <p:sp>
        <p:nvSpPr>
          <p:cNvPr id="155" name="Google Shape;155;p26"/>
          <p:cNvSpPr txBox="1">
            <a:spLocks noGrp="1"/>
          </p:cNvSpPr>
          <p:nvPr>
            <p:ph type="body" idx="1"/>
          </p:nvPr>
        </p:nvSpPr>
        <p:spPr>
          <a:xfrm>
            <a:off x="311700" y="1125600"/>
            <a:ext cx="8520600" cy="378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目標設定画面での「今月の削減金額」は</a:t>
            </a:r>
            <a:endParaRPr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pic>
        <p:nvPicPr>
          <p:cNvPr id="156" name="Google Shape;15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3475" y="1694153"/>
            <a:ext cx="5257050" cy="306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7"/>
          <p:cNvSpPr txBox="1">
            <a:spLocks noGrp="1"/>
          </p:cNvSpPr>
          <p:nvPr>
            <p:ph type="title"/>
          </p:nvPr>
        </p:nvSpPr>
        <p:spPr>
          <a:xfrm>
            <a:off x="311700" y="171002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3500" dirty="0">
                <a:latin typeface="Meiryo"/>
                <a:ea typeface="Meiryo"/>
                <a:cs typeface="Meiryo"/>
                <a:sym typeface="Meiryo"/>
              </a:rPr>
              <a:t>工夫点＆苦労した点</a:t>
            </a:r>
            <a:r>
              <a:rPr lang="ja-JP" altLang="en-US" sz="3500" dirty="0">
                <a:latin typeface="Meiryo"/>
                <a:ea typeface="Meiryo"/>
                <a:cs typeface="Meiryo"/>
                <a:sym typeface="Meiryo"/>
              </a:rPr>
              <a:t>（富濱）</a:t>
            </a:r>
            <a:endParaRPr sz="3500" dirty="0"/>
          </a:p>
        </p:txBody>
      </p:sp>
      <p:sp>
        <p:nvSpPr>
          <p:cNvPr id="162" name="Google Shape;162;p27"/>
          <p:cNvSpPr txBox="1">
            <a:spLocks noGrp="1"/>
          </p:cNvSpPr>
          <p:nvPr>
            <p:ph type="body" idx="1"/>
          </p:nvPr>
        </p:nvSpPr>
        <p:spPr>
          <a:xfrm>
            <a:off x="311700" y="1125600"/>
            <a:ext cx="8520600" cy="378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「日々登録された削減金額」をどこかで合計しないと…！</a:t>
            </a:r>
            <a:endParaRPr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pic>
        <p:nvPicPr>
          <p:cNvPr id="163" name="Google Shape;16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2988" y="1826075"/>
            <a:ext cx="5476875" cy="2952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8"/>
          <p:cNvSpPr txBox="1">
            <a:spLocks noGrp="1"/>
          </p:cNvSpPr>
          <p:nvPr>
            <p:ph type="title"/>
          </p:nvPr>
        </p:nvSpPr>
        <p:spPr>
          <a:xfrm>
            <a:off x="311700" y="2167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3500" dirty="0">
                <a:latin typeface="Meiryo"/>
                <a:ea typeface="Meiryo"/>
                <a:cs typeface="Meiryo"/>
                <a:sym typeface="Meiryo"/>
              </a:rPr>
              <a:t>工夫点＆苦労した点</a:t>
            </a:r>
            <a:r>
              <a:rPr lang="ja-JP" altLang="en-US" sz="3500" dirty="0">
                <a:latin typeface="Meiryo"/>
                <a:ea typeface="Meiryo"/>
                <a:cs typeface="Meiryo"/>
                <a:sym typeface="Meiryo"/>
              </a:rPr>
              <a:t>（富濱）</a:t>
            </a:r>
            <a:endParaRPr sz="3500" dirty="0"/>
          </a:p>
        </p:txBody>
      </p:sp>
      <p:pic>
        <p:nvPicPr>
          <p:cNvPr id="169" name="Google Shape;16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8000" y="2956925"/>
            <a:ext cx="6867101" cy="165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8"/>
          <p:cNvSpPr txBox="1"/>
          <p:nvPr/>
        </p:nvSpPr>
        <p:spPr>
          <a:xfrm>
            <a:off x="311700" y="1034075"/>
            <a:ext cx="81810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400">
                <a:latin typeface="Meiryo"/>
                <a:ea typeface="Meiryo"/>
                <a:cs typeface="Meiryo"/>
                <a:sym typeface="Meiryo"/>
              </a:rPr>
              <a:t>【工夫点】</a:t>
            </a:r>
            <a:endParaRPr sz="2400"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400">
                <a:latin typeface="Meiryo"/>
                <a:ea typeface="Meiryo"/>
                <a:cs typeface="Meiryo"/>
                <a:sym typeface="Meiryo"/>
              </a:rPr>
              <a:t>そのような処理になるようにSQL文を記述、データベースに送った</a:t>
            </a:r>
            <a:endParaRPr sz="2400"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171" name="Google Shape;171;p28"/>
          <p:cNvSpPr txBox="1"/>
          <p:nvPr/>
        </p:nvSpPr>
        <p:spPr>
          <a:xfrm>
            <a:off x="899325" y="2571750"/>
            <a:ext cx="5001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dirty="0">
                <a:latin typeface="メイリオ" panose="020B0604030504040204" pitchFamily="50" charset="-128"/>
                <a:ea typeface="メイリオ" panose="020B0604030504040204" pitchFamily="50" charset="-128"/>
              </a:rPr>
              <a:t>※長そうだなということだけ伝わればOKです</a:t>
            </a:r>
            <a:endParaRPr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9"/>
          <p:cNvSpPr txBox="1">
            <a:spLocks noGrp="1"/>
          </p:cNvSpPr>
          <p:nvPr>
            <p:ph type="title"/>
          </p:nvPr>
        </p:nvSpPr>
        <p:spPr>
          <a:xfrm>
            <a:off x="311700" y="2167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3500" dirty="0">
                <a:latin typeface="Meiryo"/>
                <a:ea typeface="Meiryo"/>
                <a:cs typeface="Meiryo"/>
                <a:sym typeface="Meiryo"/>
              </a:rPr>
              <a:t>工夫点＆苦労した点</a:t>
            </a:r>
            <a:r>
              <a:rPr lang="ja-JP" altLang="en-US" sz="3500" dirty="0">
                <a:latin typeface="Meiryo"/>
                <a:ea typeface="Meiryo"/>
                <a:cs typeface="Meiryo"/>
                <a:sym typeface="Meiryo"/>
              </a:rPr>
              <a:t>（富濱）</a:t>
            </a:r>
            <a:endParaRPr sz="3500" dirty="0"/>
          </a:p>
        </p:txBody>
      </p:sp>
      <p:pic>
        <p:nvPicPr>
          <p:cNvPr id="177" name="Google Shape;17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45050" y="1190850"/>
            <a:ext cx="2890350" cy="3400426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9"/>
          <p:cNvSpPr/>
          <p:nvPr/>
        </p:nvSpPr>
        <p:spPr>
          <a:xfrm>
            <a:off x="2268425" y="2887288"/>
            <a:ext cx="725700" cy="5727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29"/>
          <p:cNvSpPr txBox="1"/>
          <p:nvPr/>
        </p:nvSpPr>
        <p:spPr>
          <a:xfrm>
            <a:off x="532800" y="1399075"/>
            <a:ext cx="4752600" cy="13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500">
                <a:latin typeface="Meiryo"/>
                <a:ea typeface="Meiryo"/>
                <a:cs typeface="Meiryo"/>
                <a:sym typeface="Meiryo"/>
              </a:rPr>
              <a:t>【苦労した点】</a:t>
            </a:r>
            <a:endParaRPr sz="2500"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500">
                <a:latin typeface="Meiryo"/>
                <a:ea typeface="Meiryo"/>
                <a:cs typeface="Meiryo"/>
                <a:sym typeface="Meiryo"/>
              </a:rPr>
              <a:t>・SQL文が複雑で混乱</a:t>
            </a:r>
            <a:endParaRPr sz="2500"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500">
                <a:latin typeface="Meiryo"/>
                <a:ea typeface="Meiryo"/>
                <a:cs typeface="Meiryo"/>
                <a:sym typeface="Meiryo"/>
              </a:rPr>
              <a:t>・結合テストでバグを発見(震)</a:t>
            </a:r>
            <a:endParaRPr sz="2500"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180" name="Google Shape;180;p29"/>
          <p:cNvSpPr txBox="1"/>
          <p:nvPr/>
        </p:nvSpPr>
        <p:spPr>
          <a:xfrm>
            <a:off x="468600" y="3609000"/>
            <a:ext cx="48168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500" b="1">
                <a:solidFill>
                  <a:srgbClr val="FF9900"/>
                </a:solidFill>
                <a:latin typeface="Meiryo"/>
                <a:ea typeface="Meiryo"/>
                <a:cs typeface="Meiryo"/>
                <a:sym typeface="Meiryo"/>
              </a:rPr>
              <a:t>落ち着いて段階を踏んで検証！</a:t>
            </a:r>
            <a:endParaRPr sz="2500" b="1">
              <a:solidFill>
                <a:srgbClr val="FF9900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181" name="Google Shape;181;p29"/>
          <p:cNvSpPr/>
          <p:nvPr/>
        </p:nvSpPr>
        <p:spPr>
          <a:xfrm>
            <a:off x="6405725" y="504875"/>
            <a:ext cx="1956300" cy="504900"/>
          </a:xfrm>
          <a:prstGeom prst="wedgeRoundRectCallout">
            <a:avLst>
              <a:gd name="adj1" fmla="val 14861"/>
              <a:gd name="adj2" fmla="val 90622"/>
              <a:gd name="adj3" fmla="val 0"/>
            </a:avLst>
          </a:prstGeom>
          <a:solidFill>
            <a:srgbClr val="FFF2CC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dirty="0">
                <a:latin typeface="メイリオ" panose="020B0604030504040204" pitchFamily="50" charset="-128"/>
                <a:ea typeface="メイリオ" panose="020B0604030504040204" pitchFamily="50" charset="-128"/>
              </a:rPr>
              <a:t>焦るんじゃねえぞ…</a:t>
            </a:r>
            <a:endParaRPr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3500" dirty="0">
                <a:latin typeface="Meiryo"/>
                <a:ea typeface="Meiryo"/>
                <a:cs typeface="Meiryo"/>
                <a:sym typeface="Meiryo"/>
              </a:rPr>
              <a:t>工夫点＆苦労した点</a:t>
            </a:r>
            <a:r>
              <a:rPr lang="ja-JP" altLang="en-US" sz="3500" dirty="0">
                <a:latin typeface="Meiryo"/>
                <a:ea typeface="Meiryo"/>
                <a:cs typeface="Meiryo"/>
                <a:sym typeface="Meiryo"/>
              </a:rPr>
              <a:t>（落合）</a:t>
            </a:r>
            <a:endParaRPr sz="3500" dirty="0"/>
          </a:p>
        </p:txBody>
      </p:sp>
      <p:pic>
        <p:nvPicPr>
          <p:cNvPr id="187" name="Google Shape;18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3600" y="1292450"/>
            <a:ext cx="3868625" cy="2552650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30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b="1" dirty="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アラート機能</a:t>
            </a:r>
            <a:endParaRPr b="1"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dirty="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設定した調理時間に当てはまるレシピが</a:t>
            </a:r>
            <a:endParaRPr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dirty="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ランダムで表示される機能</a:t>
            </a:r>
            <a:endParaRPr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189" name="Google Shape;189;p30"/>
          <p:cNvSpPr/>
          <p:nvPr/>
        </p:nvSpPr>
        <p:spPr>
          <a:xfrm>
            <a:off x="5182425" y="1582625"/>
            <a:ext cx="1678500" cy="467700"/>
          </a:xfrm>
          <a:prstGeom prst="rect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0" name="Google Shape;190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67374" y="3063871"/>
            <a:ext cx="1954200" cy="1863828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30"/>
          <p:cNvSpPr/>
          <p:nvPr/>
        </p:nvSpPr>
        <p:spPr>
          <a:xfrm flipH="1">
            <a:off x="1031100" y="2571750"/>
            <a:ext cx="1954200" cy="911100"/>
          </a:xfrm>
          <a:prstGeom prst="wedgeEllipseCallout">
            <a:avLst>
              <a:gd name="adj1" fmla="val -20833"/>
              <a:gd name="adj2" fmla="val 62500"/>
            </a:avLst>
          </a:prstGeom>
          <a:solidFill>
            <a:srgbClr val="FFF2CC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3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何作ろうかな？</a:t>
            </a:r>
            <a:endParaRPr sz="13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3500" dirty="0">
                <a:latin typeface="Meiryo"/>
                <a:ea typeface="Meiryo"/>
                <a:cs typeface="Meiryo"/>
                <a:sym typeface="Meiryo"/>
              </a:rPr>
              <a:t>工夫点＆苦労した点</a:t>
            </a:r>
            <a:r>
              <a:rPr lang="ja-JP" altLang="en-US" sz="3500" dirty="0">
                <a:latin typeface="Meiryo"/>
                <a:ea typeface="Meiryo"/>
                <a:cs typeface="Meiryo"/>
                <a:sym typeface="Meiryo"/>
              </a:rPr>
              <a:t>（落合）</a:t>
            </a:r>
            <a:endParaRPr sz="3500" dirty="0"/>
          </a:p>
        </p:txBody>
      </p:sp>
      <p:sp>
        <p:nvSpPr>
          <p:cNvPr id="197" name="Google Shape;197;p3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・ユーザーによって生活リズムが</a:t>
            </a:r>
            <a:endParaRPr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　異なることが考えられる。</a:t>
            </a:r>
            <a:endParaRPr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→</a:t>
            </a:r>
            <a:r>
              <a:rPr lang="ja" b="1">
                <a:solidFill>
                  <a:srgbClr val="FF9900"/>
                </a:solidFill>
                <a:latin typeface="Meiryo"/>
                <a:ea typeface="Meiryo"/>
                <a:cs typeface="Meiryo"/>
                <a:sym typeface="Meiryo"/>
              </a:rPr>
              <a:t>曜日や食事する時間帯によって、</a:t>
            </a:r>
            <a:endParaRPr b="1">
              <a:solidFill>
                <a:srgbClr val="FF9900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b="1">
                <a:solidFill>
                  <a:srgbClr val="FF9900"/>
                </a:solidFill>
                <a:latin typeface="Meiryo"/>
                <a:ea typeface="Meiryo"/>
                <a:cs typeface="Meiryo"/>
                <a:sym typeface="Meiryo"/>
              </a:rPr>
              <a:t>　料理にかけられる時間を設定可能に！</a:t>
            </a:r>
            <a:endParaRPr b="1">
              <a:solidFill>
                <a:srgbClr val="FF9900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pic>
        <p:nvPicPr>
          <p:cNvPr id="198" name="Google Shape;19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285900"/>
            <a:ext cx="4213150" cy="2796425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31"/>
          <p:cNvSpPr/>
          <p:nvPr/>
        </p:nvSpPr>
        <p:spPr>
          <a:xfrm>
            <a:off x="4903696" y="1906350"/>
            <a:ext cx="383700" cy="167700"/>
          </a:xfrm>
          <a:prstGeom prst="rightArrow">
            <a:avLst>
              <a:gd name="adj1" fmla="val 50000"/>
              <a:gd name="adj2" fmla="val 50000"/>
            </a:avLst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31"/>
          <p:cNvSpPr/>
          <p:nvPr/>
        </p:nvSpPr>
        <p:spPr>
          <a:xfrm rot="-2019168">
            <a:off x="4636471" y="3196426"/>
            <a:ext cx="383825" cy="167658"/>
          </a:xfrm>
          <a:prstGeom prst="rightArrow">
            <a:avLst>
              <a:gd name="adj1" fmla="val 50000"/>
              <a:gd name="adj2" fmla="val 50000"/>
            </a:avLst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30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ja" sz="3500" b="1">
                <a:latin typeface="Meiryo"/>
                <a:ea typeface="Meiryo"/>
                <a:cs typeface="Meiryo"/>
                <a:sym typeface="Meiryo"/>
              </a:rPr>
              <a:t>目次</a:t>
            </a:r>
            <a:endParaRPr sz="3500" b="1"/>
          </a:p>
        </p:txBody>
      </p:sp>
      <p:sp>
        <p:nvSpPr>
          <p:cNvPr id="61" name="Google Shape;61;p14"/>
          <p:cNvSpPr txBox="1">
            <a:spLocks noGrp="1"/>
          </p:cNvSpPr>
          <p:nvPr>
            <p:ph type="body" idx="1"/>
          </p:nvPr>
        </p:nvSpPr>
        <p:spPr>
          <a:xfrm>
            <a:off x="311700" y="2007225"/>
            <a:ext cx="8520600" cy="296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30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１：「EngelS」について</a:t>
            </a:r>
            <a:endParaRPr sz="30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0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30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２：チーム開発にあたって</a:t>
            </a:r>
            <a:endParaRPr sz="30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0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0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3500" dirty="0">
                <a:latin typeface="Meiryo"/>
                <a:ea typeface="Meiryo"/>
                <a:cs typeface="Meiryo"/>
                <a:sym typeface="Meiryo"/>
              </a:rPr>
              <a:t>工夫点＆苦労した点</a:t>
            </a:r>
            <a:r>
              <a:rPr lang="ja-JP" altLang="en-US" sz="3500" dirty="0">
                <a:latin typeface="Meiryo"/>
                <a:ea typeface="Meiryo"/>
                <a:cs typeface="Meiryo"/>
                <a:sym typeface="Meiryo"/>
              </a:rPr>
              <a:t>（落合）</a:t>
            </a:r>
            <a:endParaRPr sz="3500" dirty="0"/>
          </a:p>
        </p:txBody>
      </p:sp>
      <p:sp>
        <p:nvSpPr>
          <p:cNvPr id="206" name="Google Shape;206;p3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dirty="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【工夫した点】</a:t>
            </a:r>
            <a:endParaRPr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dirty="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・ホーム画面へ遷移する度に「〇〇を作ってみましょう」と</a:t>
            </a:r>
            <a:endParaRPr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dirty="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　表示させるのはしつこい...</a:t>
            </a:r>
            <a:endParaRPr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dirty="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→</a:t>
            </a:r>
            <a:r>
              <a:rPr lang="ja" b="1" dirty="0">
                <a:solidFill>
                  <a:srgbClr val="FF9900"/>
                </a:solidFill>
                <a:latin typeface="Meiryo"/>
                <a:ea typeface="Meiryo"/>
                <a:cs typeface="Meiryo"/>
                <a:sym typeface="Meiryo"/>
              </a:rPr>
              <a:t>ログイン後のホーム画面でのみ表示されるように調整！</a:t>
            </a:r>
            <a:endParaRPr b="1" dirty="0">
              <a:solidFill>
                <a:srgbClr val="FF9900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207" name="Google Shape;207;p32"/>
          <p:cNvSpPr/>
          <p:nvPr/>
        </p:nvSpPr>
        <p:spPr>
          <a:xfrm>
            <a:off x="683425" y="3773875"/>
            <a:ext cx="1330800" cy="572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ログイン画面</a:t>
            </a:r>
            <a:endParaRPr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08" name="Google Shape;208;p32"/>
          <p:cNvSpPr/>
          <p:nvPr/>
        </p:nvSpPr>
        <p:spPr>
          <a:xfrm>
            <a:off x="2797575" y="3773875"/>
            <a:ext cx="1330800" cy="572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ホーム画面</a:t>
            </a:r>
            <a:endParaRPr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09" name="Google Shape;209;p32"/>
          <p:cNvSpPr/>
          <p:nvPr/>
        </p:nvSpPr>
        <p:spPr>
          <a:xfrm>
            <a:off x="5083600" y="3072000"/>
            <a:ext cx="1330800" cy="572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dirty="0">
                <a:latin typeface="メイリオ" panose="020B0604030504040204" pitchFamily="50" charset="-128"/>
                <a:ea typeface="メイリオ" panose="020B0604030504040204" pitchFamily="50" charset="-128"/>
              </a:rPr>
              <a:t>食事記録画面</a:t>
            </a:r>
            <a:endParaRPr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10" name="Google Shape;210;p32"/>
          <p:cNvSpPr/>
          <p:nvPr/>
        </p:nvSpPr>
        <p:spPr>
          <a:xfrm>
            <a:off x="5083600" y="4448100"/>
            <a:ext cx="1438800" cy="572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レシピ登録画面</a:t>
            </a:r>
            <a:endParaRPr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11" name="Google Shape;211;p32"/>
          <p:cNvSpPr/>
          <p:nvPr/>
        </p:nvSpPr>
        <p:spPr>
          <a:xfrm>
            <a:off x="6414400" y="3773875"/>
            <a:ext cx="1438800" cy="572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レシピ一覧画面</a:t>
            </a:r>
            <a:endParaRPr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12" name="Google Shape;212;p32"/>
          <p:cNvSpPr/>
          <p:nvPr/>
        </p:nvSpPr>
        <p:spPr>
          <a:xfrm>
            <a:off x="2134213" y="3980550"/>
            <a:ext cx="587400" cy="131700"/>
          </a:xfrm>
          <a:prstGeom prst="rightArrow">
            <a:avLst>
              <a:gd name="adj1" fmla="val 50000"/>
              <a:gd name="adj2" fmla="val 50000"/>
            </a:avLst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32"/>
          <p:cNvSpPr/>
          <p:nvPr/>
        </p:nvSpPr>
        <p:spPr>
          <a:xfrm rot="10800000">
            <a:off x="4256250" y="3980550"/>
            <a:ext cx="2110200" cy="131700"/>
          </a:xfrm>
          <a:prstGeom prst="rightArrow">
            <a:avLst>
              <a:gd name="adj1" fmla="val 50000"/>
              <a:gd name="adj2" fmla="val 50000"/>
            </a:avLst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32"/>
          <p:cNvSpPr/>
          <p:nvPr/>
        </p:nvSpPr>
        <p:spPr>
          <a:xfrm rot="9787215">
            <a:off x="4208081" y="3589215"/>
            <a:ext cx="793486" cy="144737"/>
          </a:xfrm>
          <a:prstGeom prst="rightArrow">
            <a:avLst>
              <a:gd name="adj1" fmla="val 50000"/>
              <a:gd name="adj2" fmla="val 50000"/>
            </a:avLst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32"/>
          <p:cNvSpPr/>
          <p:nvPr/>
        </p:nvSpPr>
        <p:spPr>
          <a:xfrm rot="-10035834">
            <a:off x="4248735" y="4331342"/>
            <a:ext cx="782452" cy="128665"/>
          </a:xfrm>
          <a:prstGeom prst="rightArrow">
            <a:avLst>
              <a:gd name="adj1" fmla="val 50000"/>
              <a:gd name="adj2" fmla="val 50000"/>
            </a:avLst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32"/>
          <p:cNvSpPr/>
          <p:nvPr/>
        </p:nvSpPr>
        <p:spPr>
          <a:xfrm>
            <a:off x="2221400" y="3477075"/>
            <a:ext cx="369000" cy="369000"/>
          </a:xfrm>
          <a:prstGeom prst="donut">
            <a:avLst>
              <a:gd name="adj" fmla="val 14896"/>
            </a:avLst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32"/>
          <p:cNvSpPr/>
          <p:nvPr/>
        </p:nvSpPr>
        <p:spPr>
          <a:xfrm rot="2700000">
            <a:off x="4366188" y="3068552"/>
            <a:ext cx="477297" cy="477297"/>
          </a:xfrm>
          <a:prstGeom prst="plus">
            <a:avLst>
              <a:gd name="adj" fmla="val 40834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3500" dirty="0">
                <a:latin typeface="Meiryo"/>
                <a:ea typeface="Meiryo"/>
                <a:cs typeface="Meiryo"/>
                <a:sym typeface="Meiryo"/>
              </a:rPr>
              <a:t>工夫点＆苦労した点</a:t>
            </a:r>
            <a:r>
              <a:rPr lang="ja-JP" altLang="en-US" sz="3500" dirty="0">
                <a:latin typeface="Meiryo"/>
                <a:ea typeface="Meiryo"/>
                <a:cs typeface="Meiryo"/>
                <a:sym typeface="Meiryo"/>
              </a:rPr>
              <a:t>（落合）</a:t>
            </a:r>
            <a:endParaRPr sz="3500" dirty="0"/>
          </a:p>
        </p:txBody>
      </p:sp>
      <p:sp>
        <p:nvSpPr>
          <p:cNvPr id="223" name="Google Shape;223;p3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【苦労した点】</a:t>
            </a:r>
            <a:endParaRPr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・全てのレシピが表示されるかを確認する</a:t>
            </a:r>
            <a:endParaRPr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　作業に時間が掛かってしまいそう...</a:t>
            </a:r>
            <a:endParaRPr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→</a:t>
            </a:r>
            <a:r>
              <a:rPr lang="ja" b="1">
                <a:solidFill>
                  <a:srgbClr val="FF9900"/>
                </a:solidFill>
                <a:latin typeface="Meiryo"/>
                <a:ea typeface="Meiryo"/>
                <a:cs typeface="Meiryo"/>
                <a:sym typeface="Meiryo"/>
              </a:rPr>
              <a:t>試行回数は増えてしまうがランダムで表示される</a:t>
            </a:r>
            <a:endParaRPr b="1">
              <a:solidFill>
                <a:srgbClr val="FF9900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b="1">
                <a:solidFill>
                  <a:srgbClr val="FF9900"/>
                </a:solidFill>
                <a:latin typeface="Meiryo"/>
                <a:ea typeface="Meiryo"/>
                <a:cs typeface="Meiryo"/>
                <a:sym typeface="Meiryo"/>
              </a:rPr>
              <a:t>　レシピ数を絞り確認していったことで効率的に進められた！</a:t>
            </a:r>
            <a:endParaRPr b="1">
              <a:solidFill>
                <a:srgbClr val="FF9900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　</a:t>
            </a:r>
            <a:endParaRPr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pic>
        <p:nvPicPr>
          <p:cNvPr id="224" name="Google Shape;22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36300" y="1226777"/>
            <a:ext cx="1733175" cy="173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3500" dirty="0">
                <a:latin typeface="Meiryo"/>
                <a:ea typeface="Meiryo"/>
                <a:cs typeface="Meiryo"/>
                <a:sym typeface="Meiryo"/>
              </a:rPr>
              <a:t>工夫点＆苦労した点</a:t>
            </a:r>
            <a:r>
              <a:rPr lang="ja-JP" altLang="en-US" sz="3500" dirty="0">
                <a:latin typeface="Meiryo"/>
                <a:ea typeface="Meiryo"/>
                <a:cs typeface="Meiryo"/>
                <a:sym typeface="Meiryo"/>
              </a:rPr>
              <a:t>（山口）</a:t>
            </a:r>
            <a:endParaRPr sz="3500" dirty="0"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500" dirty="0"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230" name="Google Shape;230;p3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100" b="1" u="sng" dirty="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食事記録のプルダウンを増減できるように</a:t>
            </a:r>
            <a:endParaRPr sz="2100" b="1" u="sng"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b="1" dirty="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【工夫した点】</a:t>
            </a:r>
            <a:endParaRPr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b="1" dirty="0">
                <a:solidFill>
                  <a:srgbClr val="FF9900"/>
                </a:solidFill>
                <a:latin typeface="Meiryo"/>
                <a:ea typeface="Meiryo"/>
                <a:cs typeface="Meiryo"/>
                <a:sym typeface="Meiryo"/>
              </a:rPr>
              <a:t>一食あたりに食べるレシピの数を増や</a:t>
            </a:r>
            <a:r>
              <a:rPr lang="ja-JP" altLang="en-US" b="1" dirty="0">
                <a:solidFill>
                  <a:srgbClr val="FF9900"/>
                </a:solidFill>
                <a:latin typeface="Meiryo"/>
                <a:ea typeface="Meiryo"/>
                <a:cs typeface="Meiryo"/>
                <a:sym typeface="Meiryo"/>
              </a:rPr>
              <a:t>したり、減らす</a:t>
            </a:r>
            <a:endParaRPr b="1" dirty="0">
              <a:solidFill>
                <a:srgbClr val="FF9900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232" name="Google Shape;232;p34"/>
          <p:cNvSpPr/>
          <p:nvPr/>
        </p:nvSpPr>
        <p:spPr>
          <a:xfrm>
            <a:off x="965891" y="3202119"/>
            <a:ext cx="3883200" cy="1202100"/>
          </a:xfrm>
          <a:prstGeom prst="ellipse">
            <a:avLst/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 b="1" dirty="0"/>
              <a:t>複製、削除する</a:t>
            </a:r>
            <a:r>
              <a:rPr lang="ja-JP" altLang="en-US" sz="1800" b="1" dirty="0"/>
              <a:t>方法</a:t>
            </a:r>
            <a:endParaRPr sz="1800" b="1" dirty="0"/>
          </a:p>
        </p:txBody>
      </p:sp>
      <p:pic>
        <p:nvPicPr>
          <p:cNvPr id="233" name="Google Shape;23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4071" y="790770"/>
            <a:ext cx="2894079" cy="2019418"/>
          </a:xfrm>
          <a:prstGeom prst="rect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34" name="Google Shape;234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52475" y="3803169"/>
            <a:ext cx="1291525" cy="12915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01A26FD5-49EA-0C89-3B25-6A1FDC004CEC}"/>
              </a:ext>
            </a:extLst>
          </p:cNvPr>
          <p:cNvSpPr txBox="1"/>
          <p:nvPr/>
        </p:nvSpPr>
        <p:spPr>
          <a:xfrm>
            <a:off x="5053892" y="3378696"/>
            <a:ext cx="34424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☑複製元の</a:t>
            </a:r>
            <a:r>
              <a:rPr kumimoji="1" lang="en-US" altLang="ja-JP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name</a:t>
            </a:r>
            <a:r>
              <a:rPr kumimoji="1"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や</a:t>
            </a:r>
            <a:r>
              <a:rPr kumimoji="1" lang="en-US" altLang="ja-JP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id</a:t>
            </a:r>
            <a:r>
              <a:rPr kumimoji="1"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をつけられない</a:t>
            </a:r>
            <a:r>
              <a:rPr kumimoji="1" lang="en-US" altLang="ja-JP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…</a:t>
            </a:r>
            <a:endParaRPr kumimoji="1" lang="ja-JP" altLang="en-US" b="1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B439F2B6-49F5-373F-D9C5-EF40E67D1412}"/>
              </a:ext>
            </a:extLst>
          </p:cNvPr>
          <p:cNvSpPr txBox="1"/>
          <p:nvPr/>
        </p:nvSpPr>
        <p:spPr>
          <a:xfrm>
            <a:off x="5053892" y="3953321"/>
            <a:ext cx="377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☑そもそもどのように増減させるか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3500" dirty="0">
                <a:latin typeface="Meiryo"/>
                <a:ea typeface="Meiryo"/>
                <a:cs typeface="Meiryo"/>
                <a:sym typeface="Meiryo"/>
              </a:rPr>
              <a:t>工夫点＆苦労した点</a:t>
            </a:r>
            <a:r>
              <a:rPr lang="ja-JP" altLang="en-US" dirty="0">
                <a:latin typeface="Meiryo"/>
                <a:ea typeface="Meiryo"/>
                <a:cs typeface="Meiryo"/>
                <a:sym typeface="Meiryo"/>
              </a:rPr>
              <a:t>（山口）</a:t>
            </a:r>
            <a:endParaRPr dirty="0"/>
          </a:p>
        </p:txBody>
      </p:sp>
      <p:sp>
        <p:nvSpPr>
          <p:cNvPr id="240" name="Google Shape;240;p35"/>
          <p:cNvSpPr txBox="1">
            <a:spLocks noGrp="1"/>
          </p:cNvSpPr>
          <p:nvPr>
            <p:ph type="body" idx="1"/>
          </p:nvPr>
        </p:nvSpPr>
        <p:spPr>
          <a:xfrm>
            <a:off x="311700" y="121445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b="1" u="sng">
                <a:solidFill>
                  <a:schemeClr val="dk1"/>
                </a:solidFill>
              </a:rPr>
              <a:t>改善策：プルダウン増加時</a:t>
            </a:r>
            <a:endParaRPr b="1" u="sng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41" name="Google Shape;24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4225" y="1747838"/>
            <a:ext cx="3619500" cy="1647825"/>
          </a:xfrm>
          <a:prstGeom prst="rect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42" name="Google Shape;242;p35"/>
          <p:cNvSpPr/>
          <p:nvPr/>
        </p:nvSpPr>
        <p:spPr>
          <a:xfrm>
            <a:off x="260275" y="1694350"/>
            <a:ext cx="1140264" cy="347004"/>
          </a:xfrm>
          <a:prstGeom prst="cloud">
            <a:avLst/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>
                <a:latin typeface="Impact"/>
                <a:ea typeface="Impact"/>
                <a:cs typeface="Impact"/>
                <a:sym typeface="Impact"/>
              </a:rPr>
              <a:t>before</a:t>
            </a:r>
            <a:endParaRPr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243" name="Google Shape;243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75050" y="2571750"/>
            <a:ext cx="4364905" cy="257175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244" name="Google Shape;244;p35"/>
          <p:cNvCxnSpPr/>
          <p:nvPr/>
        </p:nvCxnSpPr>
        <p:spPr>
          <a:xfrm>
            <a:off x="2491200" y="2404450"/>
            <a:ext cx="2478900" cy="14130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45" name="Google Shape;245;p35"/>
          <p:cNvSpPr/>
          <p:nvPr/>
        </p:nvSpPr>
        <p:spPr>
          <a:xfrm>
            <a:off x="5678755" y="748151"/>
            <a:ext cx="3061200" cy="1536900"/>
          </a:xfrm>
          <a:prstGeom prst="wedgeEllipseCallout">
            <a:avLst>
              <a:gd name="adj1" fmla="val -12302"/>
              <a:gd name="adj2" fmla="val 145963"/>
            </a:avLst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3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どこに何付け足す？</a:t>
            </a:r>
            <a:endParaRPr sz="1300" b="1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3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         ＋</a:t>
            </a:r>
            <a:endParaRPr sz="1300" b="1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3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ID要素を付け足して</a:t>
            </a:r>
            <a:endParaRPr sz="1300" b="1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3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増やす！！</a:t>
            </a:r>
            <a:endParaRPr sz="1300" b="1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46" name="Google Shape;246;p35"/>
          <p:cNvSpPr/>
          <p:nvPr/>
        </p:nvSpPr>
        <p:spPr>
          <a:xfrm>
            <a:off x="7843300" y="4796499"/>
            <a:ext cx="1197612" cy="347004"/>
          </a:xfrm>
          <a:prstGeom prst="cloud">
            <a:avLst/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>
                <a:latin typeface="Impact"/>
                <a:ea typeface="Impact"/>
                <a:cs typeface="Impact"/>
                <a:sym typeface="Impact"/>
              </a:rPr>
              <a:t>after</a:t>
            </a:r>
            <a:endParaRPr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1428"/>
              <a:buFont typeface="Arial"/>
              <a:buNone/>
            </a:pPr>
            <a:r>
              <a:rPr lang="ja" sz="3500" dirty="0">
                <a:latin typeface="Meiryo"/>
                <a:ea typeface="Meiryo"/>
                <a:cs typeface="Meiryo"/>
                <a:sym typeface="Meiryo"/>
              </a:rPr>
              <a:t>工夫点＆苦労した点</a:t>
            </a:r>
            <a:r>
              <a:rPr lang="ja-JP" altLang="en-US" dirty="0">
                <a:latin typeface="Meiryo"/>
                <a:ea typeface="Meiryo"/>
                <a:cs typeface="Meiryo"/>
                <a:sym typeface="Meiryo"/>
              </a:rPr>
              <a:t>（山口）</a:t>
            </a:r>
            <a:endParaRPr dirty="0"/>
          </a:p>
        </p:txBody>
      </p:sp>
      <p:sp>
        <p:nvSpPr>
          <p:cNvPr id="252" name="Google Shape;252;p3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ja" b="1" u="sng">
                <a:solidFill>
                  <a:schemeClr val="dk1"/>
                </a:solidFill>
              </a:rPr>
              <a:t>改善策：プルダウン減少時</a:t>
            </a:r>
            <a:endParaRPr b="1" u="sng">
              <a:solidFill>
                <a:schemeClr val="dk1"/>
              </a:solidFill>
            </a:endParaRPr>
          </a:p>
        </p:txBody>
      </p:sp>
      <p:pic>
        <p:nvPicPr>
          <p:cNvPr id="253" name="Google Shape;25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783000"/>
            <a:ext cx="3282550" cy="1850175"/>
          </a:xfrm>
          <a:prstGeom prst="rect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54" name="Google Shape;254;p36"/>
          <p:cNvSpPr/>
          <p:nvPr/>
        </p:nvSpPr>
        <p:spPr>
          <a:xfrm>
            <a:off x="111550" y="1694350"/>
            <a:ext cx="1140264" cy="347004"/>
          </a:xfrm>
          <a:prstGeom prst="cloud">
            <a:avLst/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>
                <a:latin typeface="Impact"/>
                <a:ea typeface="Impact"/>
                <a:cs typeface="Impact"/>
                <a:sym typeface="Impact"/>
              </a:rPr>
              <a:t>before</a:t>
            </a:r>
            <a:endParaRPr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255" name="Google Shape;255;p36"/>
          <p:cNvSpPr/>
          <p:nvPr/>
        </p:nvSpPr>
        <p:spPr>
          <a:xfrm>
            <a:off x="4375050" y="979900"/>
            <a:ext cx="4052700" cy="1623600"/>
          </a:xfrm>
          <a:prstGeom prst="wedgeEllipseCallout">
            <a:avLst>
              <a:gd name="adj1" fmla="val -73548"/>
              <a:gd name="adj2" fmla="val 48426"/>
            </a:avLst>
          </a:pr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①最後に増やしたプルダウン選択</a:t>
            </a:r>
            <a:endParaRPr b="1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①と改行を削除</a:t>
            </a:r>
            <a:endParaRPr b="1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256" name="Google Shape;256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88828" y="3079278"/>
            <a:ext cx="4600050" cy="20326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57" name="Google Shape;257;p36"/>
          <p:cNvSpPr/>
          <p:nvPr/>
        </p:nvSpPr>
        <p:spPr>
          <a:xfrm>
            <a:off x="7825575" y="4703626"/>
            <a:ext cx="1244052" cy="408240"/>
          </a:xfrm>
          <a:prstGeom prst="cloud">
            <a:avLst/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>
                <a:latin typeface="Impact"/>
                <a:ea typeface="Impact"/>
                <a:cs typeface="Impact"/>
                <a:sym typeface="Impact"/>
              </a:rPr>
              <a:t>after</a:t>
            </a:r>
            <a:endParaRPr>
              <a:latin typeface="Impact"/>
              <a:ea typeface="Impact"/>
              <a:cs typeface="Impact"/>
              <a:sym typeface="Impact"/>
            </a:endParaRPr>
          </a:p>
        </p:txBody>
      </p:sp>
      <p:cxnSp>
        <p:nvCxnSpPr>
          <p:cNvPr id="258" name="Google Shape;258;p36"/>
          <p:cNvCxnSpPr/>
          <p:nvPr/>
        </p:nvCxnSpPr>
        <p:spPr>
          <a:xfrm>
            <a:off x="2936100" y="2901775"/>
            <a:ext cx="1635900" cy="7314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7"/>
          <p:cNvSpPr txBox="1">
            <a:spLocks noGrp="1"/>
          </p:cNvSpPr>
          <p:nvPr>
            <p:ph type="title"/>
          </p:nvPr>
        </p:nvSpPr>
        <p:spPr>
          <a:xfrm>
            <a:off x="483450" y="526350"/>
            <a:ext cx="819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00"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4000">
                <a:latin typeface="Meiryo"/>
                <a:ea typeface="Meiryo"/>
                <a:cs typeface="Meiryo"/>
                <a:sym typeface="Meiryo"/>
              </a:rPr>
              <a:t>２：チーム開発にあたって</a:t>
            </a:r>
            <a:endParaRPr sz="4000">
              <a:solidFill>
                <a:srgbClr val="4A86E8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300"/>
              </a:spcAft>
              <a:buNone/>
            </a:pPr>
            <a:endParaRPr sz="2600">
              <a:latin typeface="Meiryo"/>
              <a:ea typeface="Meiryo"/>
              <a:cs typeface="Meiryo"/>
              <a:sym typeface="Meiryo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8"/>
          <p:cNvSpPr txBox="1">
            <a:spLocks noGrp="1"/>
          </p:cNvSpPr>
          <p:nvPr>
            <p:ph type="title"/>
          </p:nvPr>
        </p:nvSpPr>
        <p:spPr>
          <a:xfrm>
            <a:off x="311700" y="1378800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3000"/>
              <a:t>よく言えば</a:t>
            </a:r>
            <a:r>
              <a:rPr lang="ja" sz="4800"/>
              <a:t>「</a:t>
            </a:r>
            <a:r>
              <a:rPr lang="ja" sz="4800" b="1">
                <a:solidFill>
                  <a:schemeClr val="accent4"/>
                </a:solidFill>
              </a:rPr>
              <a:t>真面目</a:t>
            </a:r>
            <a:r>
              <a:rPr lang="ja" sz="4800"/>
              <a:t>」</a:t>
            </a:r>
            <a:endParaRPr sz="48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3000"/>
              <a:t>悪く言えば</a:t>
            </a:r>
            <a:r>
              <a:rPr lang="ja" sz="4800"/>
              <a:t>「</a:t>
            </a:r>
            <a:r>
              <a:rPr lang="ja" sz="4800" b="1">
                <a:solidFill>
                  <a:schemeClr val="accent4"/>
                </a:solidFill>
              </a:rPr>
              <a:t>無理しがち</a:t>
            </a:r>
            <a:r>
              <a:rPr lang="ja" sz="4800"/>
              <a:t>」</a:t>
            </a:r>
            <a:endParaRPr sz="4800"/>
          </a:p>
        </p:txBody>
      </p:sp>
      <p:sp>
        <p:nvSpPr>
          <p:cNvPr id="269" name="Google Shape;269;p38"/>
          <p:cNvSpPr txBox="1"/>
          <p:nvPr/>
        </p:nvSpPr>
        <p:spPr>
          <a:xfrm>
            <a:off x="2875425" y="1003900"/>
            <a:ext cx="32349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000"/>
              <a:t>3SFYの特徴</a:t>
            </a:r>
            <a:endParaRPr sz="2000"/>
          </a:p>
        </p:txBody>
      </p:sp>
      <p:pic>
        <p:nvPicPr>
          <p:cNvPr id="270" name="Google Shape;270;p38"/>
          <p:cNvPicPr preferRelativeResize="0"/>
          <p:nvPr/>
        </p:nvPicPr>
        <p:blipFill rotWithShape="1">
          <a:blip r:embed="rId3">
            <a:alphaModFix/>
          </a:blip>
          <a:srcRect r="63349"/>
          <a:stretch/>
        </p:blipFill>
        <p:spPr>
          <a:xfrm>
            <a:off x="7176600" y="424925"/>
            <a:ext cx="1474399" cy="1309550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8"/>
          <p:cNvSpPr txBox="1"/>
          <p:nvPr/>
        </p:nvSpPr>
        <p:spPr>
          <a:xfrm rot="-1020998">
            <a:off x="6643360" y="221374"/>
            <a:ext cx="2069712" cy="323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900" dirty="0"/>
              <a:t>責任感強</a:t>
            </a:r>
            <a:r>
              <a:rPr lang="ja-JP" altLang="en-US" sz="900" dirty="0"/>
              <a:t>ス</a:t>
            </a:r>
            <a:r>
              <a:rPr lang="ja" sz="900" dirty="0"/>
              <a:t>ギィーッ！</a:t>
            </a:r>
            <a:endParaRPr sz="900" dirty="0"/>
          </a:p>
        </p:txBody>
      </p:sp>
      <p:sp>
        <p:nvSpPr>
          <p:cNvPr id="272" name="Google Shape;272;p38"/>
          <p:cNvSpPr txBox="1"/>
          <p:nvPr/>
        </p:nvSpPr>
        <p:spPr>
          <a:xfrm>
            <a:off x="913275" y="3804950"/>
            <a:ext cx="71592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700">
                <a:solidFill>
                  <a:schemeClr val="accent4"/>
                </a:solidFill>
              </a:rPr>
              <a:t>　</a:t>
            </a:r>
            <a:r>
              <a:rPr lang="ja" sz="3000" b="1">
                <a:solidFill>
                  <a:schemeClr val="accent4"/>
                </a:solidFill>
              </a:rPr>
              <a:t>これを生かす・補うシステムが必要！</a:t>
            </a:r>
            <a:endParaRPr sz="2200">
              <a:solidFill>
                <a:schemeClr val="accent4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3500" b="1">
                <a:latin typeface="Meiryo"/>
                <a:ea typeface="Meiryo"/>
                <a:cs typeface="Meiryo"/>
                <a:sym typeface="Meiryo"/>
              </a:rPr>
              <a:t>施策</a:t>
            </a:r>
            <a:endParaRPr sz="3500" b="1"/>
          </a:p>
        </p:txBody>
      </p:sp>
      <p:sp>
        <p:nvSpPr>
          <p:cNvPr id="278" name="Google Shape;278;p39"/>
          <p:cNvSpPr/>
          <p:nvPr/>
        </p:nvSpPr>
        <p:spPr>
          <a:xfrm>
            <a:off x="384225" y="1276575"/>
            <a:ext cx="8448000" cy="31233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571500" lvl="0" indent="-571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ja" sz="3588" dirty="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状況の可視化</a:t>
            </a:r>
            <a:endParaRPr sz="3588"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endParaRPr sz="3588"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571500" lvl="0" indent="-571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ja" sz="3588" dirty="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個々の得意分野を生かすタスク配分</a:t>
            </a:r>
            <a:endParaRPr sz="3588"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571500" lvl="0" indent="-571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endParaRPr sz="3588"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571500" lvl="0" indent="-571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ja" sz="3588" dirty="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「被り」をなくす</a:t>
            </a:r>
            <a:endParaRPr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0"/>
          <p:cNvSpPr txBox="1">
            <a:spLocks noGrp="1"/>
          </p:cNvSpPr>
          <p:nvPr>
            <p:ph type="title"/>
          </p:nvPr>
        </p:nvSpPr>
        <p:spPr>
          <a:xfrm>
            <a:off x="311700" y="338152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ja" sz="3500" b="1" dirty="0">
                <a:latin typeface="Meiryo"/>
                <a:ea typeface="Meiryo"/>
                <a:cs typeface="Meiryo"/>
                <a:sym typeface="Meiryo"/>
              </a:rPr>
              <a:t>状況の可視化</a:t>
            </a:r>
            <a:endParaRPr sz="3320" b="1" dirty="0"/>
          </a:p>
        </p:txBody>
      </p:sp>
      <p:sp>
        <p:nvSpPr>
          <p:cNvPr id="284" name="Google Shape;284;p40"/>
          <p:cNvSpPr txBox="1">
            <a:spLocks noGrp="1"/>
          </p:cNvSpPr>
          <p:nvPr>
            <p:ph type="body" idx="1"/>
          </p:nvPr>
        </p:nvSpPr>
        <p:spPr>
          <a:xfrm>
            <a:off x="311700" y="1921075"/>
            <a:ext cx="4260300" cy="311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000" dirty="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【課題】仕事を一人で抱えがちに</a:t>
            </a:r>
            <a:endParaRPr sz="2000"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2000"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ja" sz="2000" dirty="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→</a:t>
            </a:r>
            <a:r>
              <a:rPr lang="ja" sz="2000" b="1" dirty="0">
                <a:solidFill>
                  <a:srgbClr val="FF9900"/>
                </a:solidFill>
                <a:latin typeface="Meiryo"/>
                <a:ea typeface="Meiryo"/>
                <a:cs typeface="Meiryo"/>
                <a:sym typeface="Meiryo"/>
              </a:rPr>
              <a:t>進捗状況の可視化</a:t>
            </a:r>
            <a:r>
              <a:rPr lang="ja" sz="2000" dirty="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で解決！</a:t>
            </a:r>
            <a:endParaRPr sz="2000"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7500"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3000"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ct val="61111"/>
              <a:buFont typeface="Arial"/>
              <a:buNone/>
            </a:pPr>
            <a:endParaRPr dirty="0"/>
          </a:p>
        </p:txBody>
      </p:sp>
      <p:pic>
        <p:nvPicPr>
          <p:cNvPr id="285" name="Google Shape;285;p40"/>
          <p:cNvPicPr preferRelativeResize="0"/>
          <p:nvPr/>
        </p:nvPicPr>
        <p:blipFill rotWithShape="1">
          <a:blip r:embed="rId3">
            <a:alphaModFix/>
          </a:blip>
          <a:srcRect l="2851" t="39138" r="18146" b="26765"/>
          <a:stretch/>
        </p:blipFill>
        <p:spPr>
          <a:xfrm>
            <a:off x="4572000" y="2571750"/>
            <a:ext cx="4141693" cy="147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40"/>
          <p:cNvPicPr preferRelativeResize="0"/>
          <p:nvPr/>
        </p:nvPicPr>
        <p:blipFill rotWithShape="1">
          <a:blip r:embed="rId4">
            <a:alphaModFix/>
          </a:blip>
          <a:srcRect l="18824" t="26195" r="24830" b="17495"/>
          <a:stretch/>
        </p:blipFill>
        <p:spPr>
          <a:xfrm>
            <a:off x="4572000" y="557341"/>
            <a:ext cx="4141693" cy="1903209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40"/>
          <p:cNvSpPr/>
          <p:nvPr/>
        </p:nvSpPr>
        <p:spPr>
          <a:xfrm>
            <a:off x="4647303" y="2736525"/>
            <a:ext cx="1710465" cy="818100"/>
          </a:xfrm>
          <a:prstGeom prst="wedgeEllipseCallout">
            <a:avLst>
              <a:gd name="adj1" fmla="val 108079"/>
              <a:gd name="adj2" fmla="val 19113"/>
            </a:avLst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dirty="0">
                <a:latin typeface="メイリオ" panose="020B0604030504040204" pitchFamily="50" charset="-128"/>
                <a:ea typeface="メイリオ" panose="020B0604030504040204" pitchFamily="50" charset="-128"/>
              </a:rPr>
              <a:t>工程表</a:t>
            </a:r>
            <a:endParaRPr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dirty="0">
                <a:latin typeface="メイリオ" panose="020B0604030504040204" pitchFamily="50" charset="-128"/>
                <a:ea typeface="メイリオ" panose="020B0604030504040204" pitchFamily="50" charset="-128"/>
              </a:rPr>
              <a:t>％の定義</a:t>
            </a:r>
            <a:endParaRPr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88" name="Google Shape;288;p40"/>
          <p:cNvSpPr/>
          <p:nvPr/>
        </p:nvSpPr>
        <p:spPr>
          <a:xfrm>
            <a:off x="6488431" y="1130041"/>
            <a:ext cx="2107200" cy="818100"/>
          </a:xfrm>
          <a:prstGeom prst="wedgeEllipseCallout">
            <a:avLst>
              <a:gd name="adj1" fmla="val -97567"/>
              <a:gd name="adj2" fmla="val -80244"/>
            </a:avLst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やることリスト</a:t>
            </a:r>
            <a:endParaRPr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dirty="0">
                <a:latin typeface="メイリオ" panose="020B0604030504040204" pitchFamily="50" charset="-128"/>
                <a:ea typeface="メイリオ" panose="020B0604030504040204" pitchFamily="50" charset="-128"/>
              </a:rPr>
              <a:t>数値化</a:t>
            </a:r>
            <a:endParaRPr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89" name="Google Shape;289;p40"/>
          <p:cNvSpPr txBox="1"/>
          <p:nvPr/>
        </p:nvSpPr>
        <p:spPr>
          <a:xfrm>
            <a:off x="1095450" y="4110500"/>
            <a:ext cx="69531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3000" b="1" dirty="0">
                <a:solidFill>
                  <a:schemeClr val="accent4"/>
                </a:solidFill>
              </a:rPr>
              <a:t>ヘルプが出しやすくなった！</a:t>
            </a:r>
            <a:endParaRPr sz="3000" dirty="0">
              <a:solidFill>
                <a:schemeClr val="accent4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1"/>
          <p:cNvSpPr txBox="1">
            <a:spLocks noGrp="1"/>
          </p:cNvSpPr>
          <p:nvPr>
            <p:ph type="title"/>
          </p:nvPr>
        </p:nvSpPr>
        <p:spPr>
          <a:xfrm>
            <a:off x="505199" y="492875"/>
            <a:ext cx="7509247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1428"/>
              <a:buFont typeface="Arial"/>
              <a:buNone/>
            </a:pPr>
            <a:r>
              <a:rPr lang="ja" sz="3500" b="1" dirty="0">
                <a:latin typeface="Meiryo"/>
                <a:ea typeface="Meiryo"/>
                <a:cs typeface="Meiryo"/>
                <a:sym typeface="Meiryo"/>
              </a:rPr>
              <a:t>個々の得意分野を生かすタスク配分</a:t>
            </a:r>
            <a:endParaRPr sz="3500" b="1" dirty="0"/>
          </a:p>
        </p:txBody>
      </p:sp>
      <p:sp>
        <p:nvSpPr>
          <p:cNvPr id="295" name="Google Shape;295;p41"/>
          <p:cNvSpPr txBox="1">
            <a:spLocks noGrp="1"/>
          </p:cNvSpPr>
          <p:nvPr>
            <p:ph type="body" idx="1"/>
          </p:nvPr>
        </p:nvSpPr>
        <p:spPr>
          <a:xfrm>
            <a:off x="1399800" y="3973525"/>
            <a:ext cx="6344400" cy="67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3000" b="1" dirty="0">
                <a:solidFill>
                  <a:srgbClr val="FF9900"/>
                </a:solidFill>
                <a:latin typeface="Meiryo"/>
                <a:ea typeface="Meiryo"/>
                <a:cs typeface="Meiryo"/>
                <a:sym typeface="Meiryo"/>
              </a:rPr>
              <a:t>適材適所！より良いチーム作業に！</a:t>
            </a:r>
            <a:endParaRPr sz="3000" dirty="0">
              <a:solidFill>
                <a:srgbClr val="FF9900"/>
              </a:solidFill>
            </a:endParaRPr>
          </a:p>
        </p:txBody>
      </p:sp>
      <p:graphicFrame>
        <p:nvGraphicFramePr>
          <p:cNvPr id="296" name="Google Shape;296;p41"/>
          <p:cNvGraphicFramePr/>
          <p:nvPr>
            <p:extLst>
              <p:ext uri="{D42A27DB-BD31-4B8C-83A1-F6EECF244321}">
                <p14:modId xmlns:p14="http://schemas.microsoft.com/office/powerpoint/2010/main" val="1476557049"/>
              </p:ext>
            </p:extLst>
          </p:nvPr>
        </p:nvGraphicFramePr>
        <p:xfrm>
          <a:off x="952500" y="1619250"/>
          <a:ext cx="7239000" cy="1981050"/>
        </p:xfrm>
        <a:graphic>
          <a:graphicData uri="http://schemas.openxmlformats.org/drawingml/2006/table">
            <a:tbl>
              <a:tblPr>
                <a:noFill/>
                <a:tableStyleId>{55ED6FC6-0763-489D-850D-F58B74A6D046}</a:tableStyleId>
              </a:tblPr>
              <a:tblGrid>
                <a:gridCol w="1252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86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目黒</a:t>
                      </a:r>
                      <a:endParaRPr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スケジュール管理・進捗管理</a:t>
                      </a:r>
                      <a:endParaRPr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山口</a:t>
                      </a:r>
                      <a:endParaRPr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抜け漏れの発見、アイディア</a:t>
                      </a:r>
                      <a:endParaRPr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富濱</a:t>
                      </a:r>
                      <a:endParaRPr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テーマに沿った創造、デザイン</a:t>
                      </a:r>
                      <a:endParaRPr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落合</a:t>
                      </a:r>
                      <a:endParaRPr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各ページのプログラミングのサポート</a:t>
                      </a:r>
                      <a:endParaRPr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工藤</a:t>
                      </a:r>
                      <a:endParaRPr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dirty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未確定事項や明日の日程確認共有</a:t>
                      </a:r>
                      <a:endParaRPr dirty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5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1388100" y="5263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3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4000">
                <a:latin typeface="Meiryo"/>
                <a:ea typeface="Meiryo"/>
                <a:cs typeface="Meiryo"/>
                <a:sym typeface="Meiryo"/>
              </a:rPr>
              <a:t>１：「</a:t>
            </a:r>
            <a:r>
              <a:rPr lang="ja" sz="4000" b="1">
                <a:solidFill>
                  <a:srgbClr val="FF9900"/>
                </a:solidFill>
                <a:latin typeface="Meiryo"/>
                <a:ea typeface="Meiryo"/>
                <a:cs typeface="Meiryo"/>
                <a:sym typeface="Meiryo"/>
              </a:rPr>
              <a:t>EngelS</a:t>
            </a:r>
            <a:r>
              <a:rPr lang="ja" sz="4000">
                <a:latin typeface="Meiryo"/>
                <a:ea typeface="Meiryo"/>
                <a:cs typeface="Meiryo"/>
                <a:sym typeface="Meiryo"/>
              </a:rPr>
              <a:t>」について</a:t>
            </a:r>
            <a:endParaRPr sz="62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3500" b="1" dirty="0">
                <a:latin typeface="Meiryo"/>
                <a:ea typeface="Meiryo"/>
                <a:cs typeface="Meiryo"/>
                <a:sym typeface="Meiryo"/>
              </a:rPr>
              <a:t>「被り」をなくす</a:t>
            </a:r>
            <a:endParaRPr sz="3500" b="1" dirty="0"/>
          </a:p>
        </p:txBody>
      </p:sp>
      <p:sp>
        <p:nvSpPr>
          <p:cNvPr id="302" name="Google Shape;302;p42"/>
          <p:cNvSpPr txBox="1">
            <a:spLocks noGrp="1"/>
          </p:cNvSpPr>
          <p:nvPr>
            <p:ph type="body" idx="1"/>
          </p:nvPr>
        </p:nvSpPr>
        <p:spPr>
          <a:xfrm>
            <a:off x="311700" y="1653425"/>
            <a:ext cx="4088178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550" dirty="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【課題】</a:t>
            </a:r>
            <a:endParaRPr sz="1550"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550" dirty="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どこに書いたかわからない。</a:t>
            </a:r>
            <a:endParaRPr sz="1550"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550" dirty="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決めごとの確認ができない。</a:t>
            </a:r>
            <a:endParaRPr sz="1550"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700"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000" dirty="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→共有</a:t>
            </a:r>
            <a:r>
              <a:rPr lang="ja-JP" altLang="en-US" sz="2000" dirty="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のグーグルドキュメント</a:t>
            </a:r>
            <a:r>
              <a:rPr lang="ja" sz="2000" dirty="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を</a:t>
            </a:r>
            <a:r>
              <a:rPr lang="ja" sz="2000" b="1" dirty="0">
                <a:solidFill>
                  <a:srgbClr val="FF9900"/>
                </a:solidFill>
                <a:latin typeface="Meiryo"/>
                <a:ea typeface="Meiryo"/>
                <a:cs typeface="Meiryo"/>
                <a:sym typeface="Meiryo"/>
              </a:rPr>
              <a:t>用途別にソート</a:t>
            </a:r>
            <a:endParaRPr sz="2000" b="1" dirty="0">
              <a:solidFill>
                <a:srgbClr val="FF9900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700" dirty="0">
                <a:solidFill>
                  <a:schemeClr val="lt1"/>
                </a:solidFill>
                <a:latin typeface="Meiryo"/>
                <a:ea typeface="Meiryo"/>
                <a:cs typeface="Meiryo"/>
                <a:sym typeface="Meiryo"/>
              </a:rPr>
              <a:t>→漏れに気付くのも経験が必要なのかもしれない。今</a:t>
            </a:r>
            <a:endParaRPr sz="2700" b="1"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graphicFrame>
        <p:nvGraphicFramePr>
          <p:cNvPr id="303" name="Google Shape;303;p42"/>
          <p:cNvGraphicFramePr/>
          <p:nvPr>
            <p:extLst>
              <p:ext uri="{D42A27DB-BD31-4B8C-83A1-F6EECF244321}">
                <p14:modId xmlns:p14="http://schemas.microsoft.com/office/powerpoint/2010/main" val="2101016763"/>
              </p:ext>
            </p:extLst>
          </p:nvPr>
        </p:nvGraphicFramePr>
        <p:xfrm>
          <a:off x="4572000" y="1171700"/>
          <a:ext cx="4260300" cy="2396310"/>
        </p:xfrm>
        <a:graphic>
          <a:graphicData uri="http://schemas.openxmlformats.org/drawingml/2006/table">
            <a:tbl>
              <a:tblPr>
                <a:noFill/>
                <a:tableStyleId>{55ED6FC6-0763-489D-850D-F58B74A6D046}</a:tableStyleId>
              </a:tblPr>
              <a:tblGrid>
                <a:gridCol w="1567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9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ja" b="1">
                          <a:solidFill>
                            <a:schemeClr val="dk1"/>
                          </a:solidFill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ドックス名</a:t>
                      </a:r>
                      <a:endParaRPr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b="1">
                          <a:solidFill>
                            <a:schemeClr val="dk1"/>
                          </a:solidFill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内容</a:t>
                      </a:r>
                      <a:endParaRPr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95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ja">
                          <a:solidFill>
                            <a:schemeClr val="dk1"/>
                          </a:solidFill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議事録一覧</a:t>
                      </a:r>
                      <a:endParaRPr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ja">
                          <a:solidFill>
                            <a:schemeClr val="dk1"/>
                          </a:solidFill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コミュニケーションタイムの議事録用</a:t>
                      </a:r>
                      <a:endParaRPr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809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>
                          <a:solidFill>
                            <a:schemeClr val="dk1"/>
                          </a:solidFill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スケジュール</a:t>
                      </a:r>
                      <a:endParaRPr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ja">
                          <a:solidFill>
                            <a:schemeClr val="dk1"/>
                          </a:solidFill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各日のスケジュールと、全体のスケジュールの記載</a:t>
                      </a:r>
                      <a:endParaRPr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95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ja">
                          <a:solidFill>
                            <a:schemeClr val="dk1"/>
                          </a:solidFill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各手順・</a:t>
                      </a:r>
                      <a:endParaRPr>
                        <a:solidFill>
                          <a:schemeClr val="dk1"/>
                        </a:solidFill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ja">
                          <a:solidFill>
                            <a:schemeClr val="dk1"/>
                          </a:solidFill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設計一覧</a:t>
                      </a:r>
                      <a:endParaRPr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dirty="0">
                          <a:solidFill>
                            <a:schemeClr val="dk1"/>
                          </a:solidFill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各設計で必要な成果物の項目や手順のコツを集約</a:t>
                      </a:r>
                      <a:endParaRPr dirty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04" name="Google Shape;304;p42"/>
          <p:cNvSpPr txBox="1"/>
          <p:nvPr/>
        </p:nvSpPr>
        <p:spPr>
          <a:xfrm>
            <a:off x="1430675" y="4037650"/>
            <a:ext cx="61587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3000" b="1" dirty="0">
                <a:solidFill>
                  <a:srgbClr val="FF9900"/>
                </a:solidFill>
              </a:rPr>
              <a:t>「書いた/書いてない問題」の減少</a:t>
            </a:r>
            <a:endParaRPr sz="3000" dirty="0">
              <a:solidFill>
                <a:srgbClr val="FF99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3500" b="1">
                <a:latin typeface="Meiryo"/>
                <a:ea typeface="Meiryo"/>
                <a:cs typeface="Meiryo"/>
                <a:sym typeface="Meiryo"/>
              </a:rPr>
              <a:t>テーマ</a:t>
            </a:r>
            <a:endParaRPr sz="3500" b="1"/>
          </a:p>
        </p:txBody>
      </p:sp>
      <p:sp>
        <p:nvSpPr>
          <p:cNvPr id="72" name="Google Shape;72;p16"/>
          <p:cNvSpPr txBox="1">
            <a:spLocks noGrp="1"/>
          </p:cNvSpPr>
          <p:nvPr>
            <p:ph type="body" idx="1"/>
          </p:nvPr>
        </p:nvSpPr>
        <p:spPr>
          <a:xfrm>
            <a:off x="311700" y="1205925"/>
            <a:ext cx="8520600" cy="297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3000" dirty="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EngelSとは…</a:t>
            </a:r>
            <a:endParaRPr sz="3000"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000"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3000" dirty="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ズボラな人のための</a:t>
            </a:r>
            <a:endParaRPr sz="3000"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3300" dirty="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「</a:t>
            </a:r>
            <a:r>
              <a:rPr lang="ja" sz="3300" b="1" dirty="0">
                <a:solidFill>
                  <a:srgbClr val="FF9900"/>
                </a:solidFill>
                <a:latin typeface="Meiryo"/>
                <a:ea typeface="Meiryo"/>
                <a:cs typeface="Meiryo"/>
                <a:sym typeface="Meiryo"/>
              </a:rPr>
              <a:t>自炊による</a:t>
            </a:r>
            <a:r>
              <a:rPr lang="ja" sz="3300" dirty="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」</a:t>
            </a:r>
            <a:r>
              <a:rPr lang="ja" sz="3000" dirty="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食費節約アプリ！</a:t>
            </a:r>
            <a:endParaRPr sz="3000" dirty="0"/>
          </a:p>
        </p:txBody>
      </p:sp>
      <p:pic>
        <p:nvPicPr>
          <p:cNvPr id="73" name="Google Shape;7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9350" y="3560575"/>
            <a:ext cx="4022951" cy="130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927025" y="3963400"/>
            <a:ext cx="3364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3500" dirty="0">
                <a:latin typeface="Meiryo"/>
                <a:ea typeface="Meiryo"/>
                <a:cs typeface="Meiryo"/>
                <a:sym typeface="Meiryo"/>
              </a:rPr>
              <a:t>そんなあなたに</a:t>
            </a:r>
            <a:endParaRPr sz="3500" dirty="0"/>
          </a:p>
        </p:txBody>
      </p:sp>
      <p:pic>
        <p:nvPicPr>
          <p:cNvPr id="79" name="Google Shape;7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8375" y="518175"/>
            <a:ext cx="3704125" cy="256105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7"/>
          <p:cNvSpPr/>
          <p:nvPr/>
        </p:nvSpPr>
        <p:spPr>
          <a:xfrm>
            <a:off x="201950" y="964900"/>
            <a:ext cx="4227600" cy="1988100"/>
          </a:xfrm>
          <a:prstGeom prst="wedgeRoundRectCallout">
            <a:avLst>
              <a:gd name="adj1" fmla="val 56913"/>
              <a:gd name="adj2" fmla="val 25392"/>
              <a:gd name="adj3" fmla="val 0"/>
            </a:avLst>
          </a:prstGeom>
          <a:solidFill>
            <a:srgbClr val="FFF2CC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100" dirty="0">
                <a:latin typeface="Meiryo"/>
                <a:ea typeface="Meiryo"/>
                <a:cs typeface="Meiryo"/>
                <a:sym typeface="Meiryo"/>
              </a:rPr>
              <a:t>節約しないとだけど家計簿ってめんどくさいな～～</a:t>
            </a:r>
            <a:endParaRPr sz="2100" dirty="0"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100" dirty="0">
                <a:latin typeface="Meiryo"/>
                <a:ea typeface="Meiryo"/>
                <a:cs typeface="Meiryo"/>
                <a:sym typeface="Meiryo"/>
              </a:rPr>
              <a:t>もっと楽なアプリないかな？？</a:t>
            </a:r>
            <a:endParaRPr sz="2100" dirty="0">
              <a:latin typeface="Meiryo"/>
              <a:ea typeface="Meiryo"/>
              <a:cs typeface="Meiryo"/>
              <a:sym typeface="Meiryo"/>
            </a:endParaRPr>
          </a:p>
        </p:txBody>
      </p:sp>
      <p:pic>
        <p:nvPicPr>
          <p:cNvPr id="81" name="Google Shape;81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24775" y="3594975"/>
            <a:ext cx="4022951" cy="1309550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7"/>
          <p:cNvSpPr txBox="1"/>
          <p:nvPr/>
        </p:nvSpPr>
        <p:spPr>
          <a:xfrm>
            <a:off x="6049838" y="3137000"/>
            <a:ext cx="1261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dirty="0">
                <a:latin typeface="メイリオ" panose="020B0604030504040204" pitchFamily="50" charset="-128"/>
                <a:ea typeface="メイリオ" panose="020B0604030504040204" pitchFamily="50" charset="-128"/>
              </a:rPr>
              <a:t>山下信子</a:t>
            </a:r>
            <a:r>
              <a:rPr lang="ja" sz="13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さん</a:t>
            </a:r>
            <a:endParaRPr sz="13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2275" y="353224"/>
            <a:ext cx="2244725" cy="3417625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8"/>
          <p:cNvSpPr/>
          <p:nvPr/>
        </p:nvSpPr>
        <p:spPr>
          <a:xfrm>
            <a:off x="4417775" y="583650"/>
            <a:ext cx="4023000" cy="1988100"/>
          </a:xfrm>
          <a:prstGeom prst="wedgeRoundRectCallout">
            <a:avLst>
              <a:gd name="adj1" fmla="val -61927"/>
              <a:gd name="adj2" fmla="val 24660"/>
              <a:gd name="adj3" fmla="val 0"/>
            </a:avLst>
          </a:prstGeom>
          <a:solidFill>
            <a:srgbClr val="FFF2CC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100">
                <a:latin typeface="Meiryo"/>
                <a:ea typeface="Meiryo"/>
                <a:cs typeface="Meiryo"/>
                <a:sym typeface="Meiryo"/>
              </a:rPr>
              <a:t>なんとか自炊したいけど仕事忙しいしモチベ上がらない…</a:t>
            </a:r>
            <a:endParaRPr sz="2100">
              <a:latin typeface="Meiryo"/>
              <a:ea typeface="Meiryo"/>
              <a:cs typeface="Meiryo"/>
              <a:sym typeface="Meiryo"/>
            </a:endParaRPr>
          </a:p>
        </p:txBody>
      </p:sp>
      <p:pic>
        <p:nvPicPr>
          <p:cNvPr id="89" name="Google Shape;89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3623675"/>
            <a:ext cx="4022951" cy="130955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8"/>
          <p:cNvSpPr txBox="1">
            <a:spLocks noGrp="1"/>
          </p:cNvSpPr>
          <p:nvPr>
            <p:ph type="title"/>
          </p:nvPr>
        </p:nvSpPr>
        <p:spPr>
          <a:xfrm>
            <a:off x="753475" y="4108100"/>
            <a:ext cx="3882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3500">
                <a:latin typeface="Meiryo"/>
                <a:ea typeface="Meiryo"/>
                <a:cs typeface="Meiryo"/>
                <a:sym typeface="Meiryo"/>
              </a:rPr>
              <a:t>そんなあなたにも</a:t>
            </a:r>
            <a:endParaRPr sz="3500"/>
          </a:p>
        </p:txBody>
      </p:sp>
      <p:sp>
        <p:nvSpPr>
          <p:cNvPr id="91" name="Google Shape;91;p18"/>
          <p:cNvSpPr txBox="1"/>
          <p:nvPr/>
        </p:nvSpPr>
        <p:spPr>
          <a:xfrm>
            <a:off x="2829425" y="3139825"/>
            <a:ext cx="19236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3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仕事モードの山下</a:t>
            </a:r>
            <a:r>
              <a:rPr lang="ja" sz="1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さん</a:t>
            </a:r>
            <a:endParaRPr sz="1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>
            <a:spLocks noGrp="1"/>
          </p:cNvSpPr>
          <p:nvPr>
            <p:ph type="title"/>
          </p:nvPr>
        </p:nvSpPr>
        <p:spPr>
          <a:xfrm>
            <a:off x="2883000" y="623550"/>
            <a:ext cx="3378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8571"/>
              <a:buFont typeface="Arial"/>
              <a:buNone/>
            </a:pPr>
            <a:r>
              <a:rPr lang="ja" sz="3850" b="1">
                <a:latin typeface="Meiryo"/>
                <a:ea typeface="Meiryo"/>
                <a:cs typeface="Meiryo"/>
                <a:sym typeface="Meiryo"/>
              </a:rPr>
              <a:t>思いついた背景</a:t>
            </a:r>
            <a:endParaRPr sz="3850" b="1"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>
              <a:highlight>
                <a:srgbClr val="FCE5CD"/>
              </a:highlight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97" name="Google Shape;97;p19"/>
          <p:cNvSpPr txBox="1">
            <a:spLocks noGrp="1"/>
          </p:cNvSpPr>
          <p:nvPr>
            <p:ph type="body" idx="1"/>
          </p:nvPr>
        </p:nvSpPr>
        <p:spPr>
          <a:xfrm>
            <a:off x="188550" y="2187325"/>
            <a:ext cx="8766900" cy="252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4048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「</a:t>
            </a:r>
            <a:r>
              <a:rPr lang="ja" sz="4248" b="1">
                <a:solidFill>
                  <a:srgbClr val="FF9900"/>
                </a:solidFill>
                <a:latin typeface="Meiryo"/>
                <a:ea typeface="Meiryo"/>
                <a:cs typeface="Meiryo"/>
                <a:sym typeface="Meiryo"/>
              </a:rPr>
              <a:t>課題解決</a:t>
            </a:r>
            <a:r>
              <a:rPr lang="ja" sz="4248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」＆「</a:t>
            </a:r>
            <a:r>
              <a:rPr lang="ja" sz="4248" b="1">
                <a:solidFill>
                  <a:srgbClr val="FF9900"/>
                </a:solidFill>
                <a:latin typeface="Meiryo"/>
                <a:ea typeface="Meiryo"/>
                <a:cs typeface="Meiryo"/>
                <a:sym typeface="Meiryo"/>
              </a:rPr>
              <a:t>独自性</a:t>
            </a:r>
            <a:r>
              <a:rPr lang="ja" sz="4248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」</a:t>
            </a:r>
            <a:endParaRPr sz="4248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4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34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を意識</a:t>
            </a:r>
            <a:endParaRPr sz="34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endParaRPr sz="30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0"/>
          <p:cNvSpPr txBox="1">
            <a:spLocks noGrp="1"/>
          </p:cNvSpPr>
          <p:nvPr>
            <p:ph type="title"/>
          </p:nvPr>
        </p:nvSpPr>
        <p:spPr>
          <a:xfrm>
            <a:off x="3280950" y="224125"/>
            <a:ext cx="2582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b="1"/>
              <a:t>課題解決とは？</a:t>
            </a:r>
            <a:endParaRPr b="1"/>
          </a:p>
        </p:txBody>
      </p:sp>
      <p:sp>
        <p:nvSpPr>
          <p:cNvPr id="103" name="Google Shape;103;p20"/>
          <p:cNvSpPr txBox="1">
            <a:spLocks noGrp="1"/>
          </p:cNvSpPr>
          <p:nvPr>
            <p:ph type="body" idx="1"/>
          </p:nvPr>
        </p:nvSpPr>
        <p:spPr>
          <a:xfrm>
            <a:off x="311700" y="3802575"/>
            <a:ext cx="8520600" cy="11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3000" b="1" dirty="0">
                <a:solidFill>
                  <a:srgbClr val="FF9900"/>
                </a:solidFill>
                <a:latin typeface="Meiryo"/>
                <a:ea typeface="Meiryo"/>
                <a:cs typeface="Meiryo"/>
                <a:sym typeface="Meiryo"/>
              </a:rPr>
              <a:t>ユーザー側の手間を極限まで排除！</a:t>
            </a:r>
            <a:endParaRPr sz="3000" b="1" dirty="0">
              <a:solidFill>
                <a:srgbClr val="FF9900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  <p:pic>
        <p:nvPicPr>
          <p:cNvPr id="104" name="Google Shape;10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2625" y="1042025"/>
            <a:ext cx="2582200" cy="178535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20"/>
          <p:cNvSpPr/>
          <p:nvPr/>
        </p:nvSpPr>
        <p:spPr>
          <a:xfrm>
            <a:off x="4686025" y="1042025"/>
            <a:ext cx="2582100" cy="777775"/>
          </a:xfrm>
          <a:prstGeom prst="wedgeRoundRectCallout">
            <a:avLst>
              <a:gd name="adj1" fmla="val -59605"/>
              <a:gd name="adj2" fmla="val 20415"/>
              <a:gd name="adj3" fmla="val 0"/>
            </a:avLst>
          </a:prstGeom>
          <a:solidFill>
            <a:srgbClr val="FFF2CC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100" dirty="0">
                <a:latin typeface="Meiryo"/>
                <a:ea typeface="Meiryo"/>
                <a:cs typeface="Meiryo"/>
                <a:sym typeface="Meiryo"/>
              </a:rPr>
              <a:t>家計簿めんどい！お母さんやって！</a:t>
            </a:r>
            <a:endParaRPr sz="2100" dirty="0"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106" name="Google Shape;106;p20"/>
          <p:cNvSpPr/>
          <p:nvPr/>
        </p:nvSpPr>
        <p:spPr>
          <a:xfrm>
            <a:off x="4256400" y="3106050"/>
            <a:ext cx="631200" cy="5727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107" name="Google Shape;107;p20"/>
          <p:cNvSpPr txBox="1"/>
          <p:nvPr/>
        </p:nvSpPr>
        <p:spPr>
          <a:xfrm>
            <a:off x="4967275" y="1957625"/>
            <a:ext cx="2019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dirty="0">
                <a:latin typeface="メイリオ" panose="020B0604030504040204" pitchFamily="50" charset="-128"/>
                <a:ea typeface="メイリオ" panose="020B0604030504040204" pitchFamily="50" charset="-128"/>
              </a:rPr>
              <a:t>全くアンタって子は…</a:t>
            </a:r>
            <a:endParaRPr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08" name="Google Shape;108;p20"/>
          <p:cNvSpPr txBox="1"/>
          <p:nvPr/>
        </p:nvSpPr>
        <p:spPr>
          <a:xfrm>
            <a:off x="2084225" y="2816600"/>
            <a:ext cx="1261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dirty="0">
                <a:latin typeface="メイリオ" panose="020B0604030504040204" pitchFamily="50" charset="-128"/>
                <a:ea typeface="メイリオ" panose="020B0604030504040204" pitchFamily="50" charset="-128"/>
              </a:rPr>
              <a:t>山下信子</a:t>
            </a:r>
            <a:r>
              <a:rPr lang="ja" sz="13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さん</a:t>
            </a:r>
            <a:endParaRPr sz="13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1"/>
          <p:cNvSpPr txBox="1">
            <a:spLocks noGrp="1"/>
          </p:cNvSpPr>
          <p:nvPr>
            <p:ph type="title"/>
          </p:nvPr>
        </p:nvSpPr>
        <p:spPr>
          <a:xfrm>
            <a:off x="535550" y="224125"/>
            <a:ext cx="829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b="1"/>
              <a:t>独自性とは？</a:t>
            </a:r>
            <a:endParaRPr b="1"/>
          </a:p>
        </p:txBody>
      </p:sp>
      <p:sp>
        <p:nvSpPr>
          <p:cNvPr id="114" name="Google Shape;114;p21"/>
          <p:cNvSpPr txBox="1">
            <a:spLocks noGrp="1"/>
          </p:cNvSpPr>
          <p:nvPr>
            <p:ph type="body" idx="1"/>
          </p:nvPr>
        </p:nvSpPr>
        <p:spPr>
          <a:xfrm>
            <a:off x="311700" y="1057300"/>
            <a:ext cx="8520600" cy="161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indent="0">
              <a:buNone/>
            </a:pPr>
            <a:r>
              <a:rPr lang="ja" sz="3000" b="1" dirty="0">
                <a:solidFill>
                  <a:srgbClr val="FF9900"/>
                </a:solidFill>
                <a:latin typeface="Meiryo"/>
                <a:ea typeface="Meiryo"/>
                <a:cs typeface="Meiryo"/>
                <a:sym typeface="Meiryo"/>
              </a:rPr>
              <a:t>「外食と比べて」抑えられたコスト</a:t>
            </a:r>
            <a:r>
              <a:rPr lang="ja-JP" altLang="en-US" sz="3000" b="1" dirty="0">
                <a:solidFill>
                  <a:srgbClr val="FF9900"/>
                </a:solidFill>
                <a:latin typeface="Meiryo"/>
                <a:ea typeface="Meiryo"/>
                <a:cs typeface="Meiryo"/>
                <a:sym typeface="Meiryo"/>
              </a:rPr>
              <a:t>＝削減金額</a:t>
            </a:r>
            <a:endParaRPr lang="en-US" altLang="ja" sz="3000" b="1" dirty="0">
              <a:solidFill>
                <a:srgbClr val="FF9900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3000" b="1" dirty="0">
                <a:solidFill>
                  <a:srgbClr val="FF9900"/>
                </a:solidFill>
                <a:latin typeface="Meiryo"/>
                <a:ea typeface="Meiryo"/>
                <a:cs typeface="Meiryo"/>
                <a:sym typeface="Meiryo"/>
              </a:rPr>
              <a:t>(外食=自炊×1.9)</a:t>
            </a:r>
            <a:endParaRPr sz="3000" b="1" dirty="0">
              <a:solidFill>
                <a:srgbClr val="FF9900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  <p:pic>
        <p:nvPicPr>
          <p:cNvPr id="115" name="Google Shape;11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2900" y="2209000"/>
            <a:ext cx="1927401" cy="2934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1"/>
          <p:cNvSpPr/>
          <p:nvPr/>
        </p:nvSpPr>
        <p:spPr>
          <a:xfrm>
            <a:off x="3960225" y="2895450"/>
            <a:ext cx="4629900" cy="701700"/>
          </a:xfrm>
          <a:prstGeom prst="wedgeRoundRectCallout">
            <a:avLst>
              <a:gd name="adj1" fmla="val -56558"/>
              <a:gd name="adj2" fmla="val 23040"/>
              <a:gd name="adj3" fmla="val 0"/>
            </a:avLst>
          </a:prstGeom>
          <a:solidFill>
            <a:srgbClr val="FFF2CC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100">
                <a:latin typeface="Meiryo"/>
                <a:ea typeface="Meiryo"/>
                <a:cs typeface="Meiryo"/>
                <a:sym typeface="Meiryo"/>
              </a:rPr>
              <a:t>今月は5000円節約できたみたい！</a:t>
            </a:r>
            <a:endParaRPr sz="2100"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100">
                <a:latin typeface="Meiryo"/>
                <a:ea typeface="Meiryo"/>
                <a:cs typeface="Meiryo"/>
                <a:sym typeface="Meiryo"/>
              </a:rPr>
              <a:t>モチベ上がる～～！！</a:t>
            </a:r>
            <a:endParaRPr sz="2100"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117" name="Google Shape;117;p21"/>
          <p:cNvSpPr txBox="1"/>
          <p:nvPr/>
        </p:nvSpPr>
        <p:spPr>
          <a:xfrm>
            <a:off x="4733275" y="3881300"/>
            <a:ext cx="2571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がんばりが目に見えるね！</a:t>
            </a:r>
            <a:endParaRPr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</TotalTime>
  <Words>907</Words>
  <Application>Microsoft Office PowerPoint</Application>
  <PresentationFormat>画面に合わせる (16:9)</PresentationFormat>
  <Paragraphs>180</Paragraphs>
  <Slides>30</Slides>
  <Notes>28</Notes>
  <HiddenSlides>0</HiddenSlides>
  <MMClips>2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30</vt:i4>
      </vt:variant>
    </vt:vector>
  </HeadingPairs>
  <TitlesOfParts>
    <vt:vector size="35" baseType="lpstr">
      <vt:lpstr>Meiryo</vt:lpstr>
      <vt:lpstr>Meiryo</vt:lpstr>
      <vt:lpstr>Arial</vt:lpstr>
      <vt:lpstr>Impact</vt:lpstr>
      <vt:lpstr>Simple Light</vt:lpstr>
      <vt:lpstr>Webアプリケーション開発発表</vt:lpstr>
      <vt:lpstr>目次</vt:lpstr>
      <vt:lpstr>１：「EngelS」について</vt:lpstr>
      <vt:lpstr>テーマ</vt:lpstr>
      <vt:lpstr>そんなあなたに</vt:lpstr>
      <vt:lpstr>そんなあなたにも</vt:lpstr>
      <vt:lpstr>思いついた背景 </vt:lpstr>
      <vt:lpstr>課題解決とは？</vt:lpstr>
      <vt:lpstr>独自性とは？</vt:lpstr>
      <vt:lpstr>デモンストレーション</vt:lpstr>
      <vt:lpstr>PowerPoint プレゼンテーション</vt:lpstr>
      <vt:lpstr>PowerPoint プレゼンテーション</vt:lpstr>
      <vt:lpstr>工夫点＆苦労した点（工藤・目黒）</vt:lpstr>
      <vt:lpstr>工夫点＆苦労した点（富濱）</vt:lpstr>
      <vt:lpstr>工夫点＆苦労した点（富濱）</vt:lpstr>
      <vt:lpstr>工夫点＆苦労した点（富濱）</vt:lpstr>
      <vt:lpstr>工夫点＆苦労した点（富濱）</vt:lpstr>
      <vt:lpstr>工夫点＆苦労した点（落合）</vt:lpstr>
      <vt:lpstr>工夫点＆苦労した点（落合）</vt:lpstr>
      <vt:lpstr>工夫点＆苦労した点（落合）</vt:lpstr>
      <vt:lpstr>工夫点＆苦労した点（落合）</vt:lpstr>
      <vt:lpstr>工夫点＆苦労した点（山口） </vt:lpstr>
      <vt:lpstr>工夫点＆苦労した点（山口）</vt:lpstr>
      <vt:lpstr>工夫点＆苦労した点（山口）</vt:lpstr>
      <vt:lpstr> ２：チーム開発にあたって </vt:lpstr>
      <vt:lpstr>よく言えば「真面目」 悪く言えば「無理しがち」</vt:lpstr>
      <vt:lpstr>施策</vt:lpstr>
      <vt:lpstr>状況の可視化</vt:lpstr>
      <vt:lpstr>個々の得意分野を生かすタスク配分</vt:lpstr>
      <vt:lpstr>「被り」をなくす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Webアプリケーション開発発表</dc:title>
  <cp:lastModifiedBy>富濱瞳</cp:lastModifiedBy>
  <cp:revision>14</cp:revision>
  <dcterms:modified xsi:type="dcterms:W3CDTF">2022-06-29T06:34:12Z</dcterms:modified>
</cp:coreProperties>
</file>